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Default Extension="mp4" ContentType="video/unknown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55"/>
  </p:notesMasterIdLst>
  <p:sldIdLst>
    <p:sldId id="256" r:id="rId2"/>
    <p:sldId id="310" r:id="rId3"/>
    <p:sldId id="311" r:id="rId4"/>
    <p:sldId id="307" r:id="rId5"/>
    <p:sldId id="308" r:id="rId6"/>
    <p:sldId id="309" r:id="rId7"/>
    <p:sldId id="300" r:id="rId8"/>
    <p:sldId id="299" r:id="rId9"/>
    <p:sldId id="306" r:id="rId10"/>
    <p:sldId id="313" r:id="rId11"/>
    <p:sldId id="294" r:id="rId12"/>
    <p:sldId id="277" r:id="rId13"/>
    <p:sldId id="316" r:id="rId14"/>
    <p:sldId id="315" r:id="rId15"/>
    <p:sldId id="301" r:id="rId16"/>
    <p:sldId id="267" r:id="rId17"/>
    <p:sldId id="312" r:id="rId18"/>
    <p:sldId id="302" r:id="rId19"/>
    <p:sldId id="275" r:id="rId20"/>
    <p:sldId id="280" r:id="rId21"/>
    <p:sldId id="303" r:id="rId22"/>
    <p:sldId id="314" r:id="rId23"/>
    <p:sldId id="268" r:id="rId24"/>
    <p:sldId id="320" r:id="rId25"/>
    <p:sldId id="317" r:id="rId26"/>
    <p:sldId id="318" r:id="rId27"/>
    <p:sldId id="319" r:id="rId28"/>
    <p:sldId id="293" r:id="rId29"/>
    <p:sldId id="323" r:id="rId30"/>
    <p:sldId id="322" r:id="rId31"/>
    <p:sldId id="325" r:id="rId32"/>
    <p:sldId id="324" r:id="rId33"/>
    <p:sldId id="326" r:id="rId34"/>
    <p:sldId id="304" r:id="rId35"/>
    <p:sldId id="327" r:id="rId36"/>
    <p:sldId id="328" r:id="rId37"/>
    <p:sldId id="266" r:id="rId38"/>
    <p:sldId id="282" r:id="rId39"/>
    <p:sldId id="272" r:id="rId40"/>
    <p:sldId id="273" r:id="rId41"/>
    <p:sldId id="270" r:id="rId42"/>
    <p:sldId id="305" r:id="rId43"/>
    <p:sldId id="283" r:id="rId44"/>
    <p:sldId id="284" r:id="rId45"/>
    <p:sldId id="285" r:id="rId46"/>
    <p:sldId id="286" r:id="rId47"/>
    <p:sldId id="287" r:id="rId48"/>
    <p:sldId id="271" r:id="rId49"/>
    <p:sldId id="257" r:id="rId50"/>
    <p:sldId id="298" r:id="rId51"/>
    <p:sldId id="258" r:id="rId52"/>
    <p:sldId id="296" r:id="rId53"/>
    <p:sldId id="297" r:id="rId54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Einführung" id="{D6978C29-9611-454E-BEB0-C74C95C23F6F}">
          <p14:sldIdLst>
            <p14:sldId id="256"/>
            <p14:sldId id="310"/>
            <p14:sldId id="311"/>
            <p14:sldId id="307"/>
            <p14:sldId id="308"/>
            <p14:sldId id="309"/>
            <p14:sldId id="300"/>
            <p14:sldId id="299"/>
            <p14:sldId id="306"/>
          </p14:sldIdLst>
        </p14:section>
        <p14:section name="Vorstellung perf-test-suite und Tools" id="{50F268F7-17C7-49AF-885E-87545F2B86FD}">
          <p14:sldIdLst>
            <p14:sldId id="313"/>
            <p14:sldId id="294"/>
            <p14:sldId id="277"/>
            <p14:sldId id="316"/>
            <p14:sldId id="315"/>
          </p14:sldIdLst>
        </p14:section>
        <p14:section name="Optimierungen Images" id="{103AE7DA-C80C-46D3-B255-78E294BA4975}">
          <p14:sldIdLst>
            <p14:sldId id="301"/>
            <p14:sldId id="267"/>
            <p14:sldId id="312"/>
            <p14:sldId id="302"/>
            <p14:sldId id="275"/>
            <p14:sldId id="280"/>
            <p14:sldId id="303"/>
            <p14:sldId id="314"/>
            <p14:sldId id="268"/>
            <p14:sldId id="293"/>
            <p14:sldId id="304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  <p14:sldId id="257"/>
            <p14:sldId id="298"/>
            <p14:sldId id="258"/>
            <p14:sldId id="296"/>
            <p14:sldId id="29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30"/>
    <a:srgbClr val="ECF0F1"/>
    <a:srgbClr val="2B2B2B"/>
    <a:srgbClr val="353130"/>
    <a:srgbClr val="2D2C2A"/>
    <a:srgbClr val="000000"/>
    <a:srgbClr val="FFA18B"/>
    <a:srgbClr val="2ECC71"/>
    <a:srgbClr val="A9A5A6"/>
    <a:srgbClr val="E74C3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2" autoAdjust="0"/>
    <p:restoredTop sz="99169" autoAdjust="0"/>
  </p:normalViewPr>
  <p:slideViewPr>
    <p:cSldViewPr>
      <p:cViewPr>
        <p:scale>
          <a:sx n="100" d="100"/>
          <a:sy n="100" d="100"/>
        </p:scale>
        <p:origin x="-498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41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Diagramm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de-DE"/>
  <c:chart>
    <c:autoTitleDeleted val="1"/>
    <c:plotArea>
      <c:layout>
        <c:manualLayout>
          <c:layoutTarget val="inner"/>
          <c:xMode val="edge"/>
          <c:yMode val="edge"/>
          <c:x val="0.11983119761760889"/>
          <c:y val="5.5430349008840349E-2"/>
          <c:w val="0.86009424878717244"/>
          <c:h val="0.71974939292459728"/>
        </c:manualLayout>
      </c:layout>
      <c:barChart>
        <c:barDir val="col"/>
        <c:grouping val="clustered"/>
        <c:ser>
          <c:idx val="0"/>
          <c:order val="0"/>
          <c:tx>
            <c:strRef>
              <c:f>'[Diagramm in Microsoft PowerPoint]Tabelle1'!$B$1</c:f>
              <c:strCache>
                <c:ptCount val="1"/>
                <c:pt idx="0">
                  <c:v>Satisfacion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PowerPoint]Tabelle1'!$B$2:$B$5</c:f>
              <c:numCache>
                <c:formatCode>0.00%</c:formatCode>
                <c:ptCount val="4"/>
                <c:pt idx="0">
                  <c:v>-4.0000000000000053E-3</c:v>
                </c:pt>
                <c:pt idx="1">
                  <c:v>-9.0000000000000184E-3</c:v>
                </c:pt>
                <c:pt idx="2">
                  <c:v>-1.6000000000000025E-2</c:v>
                </c:pt>
                <c:pt idx="3">
                  <c:v>-3.8000000000000041E-2</c:v>
                </c:pt>
              </c:numCache>
            </c:numRef>
          </c:val>
        </c:ser>
        <c:ser>
          <c:idx val="1"/>
          <c:order val="1"/>
          <c:tx>
            <c:strRef>
              <c:f>'[Diagramm in Microsoft PowerPoint]Tabelle1'!$C$1</c:f>
              <c:strCache>
                <c:ptCount val="1"/>
                <c:pt idx="0">
                  <c:v>Revenue/User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PowerPoint]Tabelle1'!$C$2:$C$5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-1.2500000000000016E-2</c:v>
                </c:pt>
                <c:pt idx="2">
                  <c:v>-2.8000000000000011E-2</c:v>
                </c:pt>
                <c:pt idx="3">
                  <c:v>-4.800000000000005E-2</c:v>
                </c:pt>
              </c:numCache>
            </c:numRef>
          </c:val>
        </c:ser>
        <c:dLbls>
          <c:showVal val="1"/>
        </c:dLbls>
        <c:gapWidth val="219"/>
        <c:overlap val="-27"/>
        <c:axId val="64186240"/>
        <c:axId val="64187776"/>
      </c:barChart>
      <c:catAx>
        <c:axId val="6418624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187776"/>
        <c:crosses val="autoZero"/>
        <c:auto val="1"/>
        <c:lblAlgn val="ctr"/>
        <c:lblOffset val="100"/>
      </c:catAx>
      <c:valAx>
        <c:axId val="6418777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186240"/>
        <c:crosses val="autoZero"/>
        <c:crossBetween val="between"/>
        <c:majorUnit val="5.0000000000000062E-3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pPr/>
              <a:t>06.07.2015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4295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117698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50761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61504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61504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61504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05060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539152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298681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653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 guter </a:t>
            </a:r>
            <a:r>
              <a:rPr lang="de-DE" dirty="0" err="1" smtClean="0"/>
              <a:t>letzt</a:t>
            </a:r>
            <a:r>
              <a:rPr lang="de-DE" dirty="0" smtClean="0"/>
              <a:t> noch ein Positivbeispiel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878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4297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11151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050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0506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7050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615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image" Target="../media/image36.jpe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spritegen.website-performance.org/" TargetMode="External"/><Relationship Id="rId13" Type="http://schemas.openxmlformats.org/officeDocument/2006/relationships/hyperlink" Target="http://csssprites.org/" TargetMode="External"/><Relationship Id="rId3" Type="http://schemas.openxmlformats.org/officeDocument/2006/relationships/hyperlink" Target="http://csssprites.com/" TargetMode="External"/><Relationship Id="rId7" Type="http://schemas.openxmlformats.org/officeDocument/2006/relationships/hyperlink" Target="http://spritepad.wearekiss.com/" TargetMode="External"/><Relationship Id="rId12" Type="http://schemas.openxmlformats.org/officeDocument/2006/relationships/hyperlink" Target="https://github.com/ic3fox/jawr-main-rep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zerosprites.com/" TargetMode="External"/><Relationship Id="rId11" Type="http://schemas.openxmlformats.org/officeDocument/2006/relationships/hyperlink" Target="https://github.com/jakesgordon/sprite-factory" TargetMode="External"/><Relationship Id="rId5" Type="http://schemas.openxmlformats.org/officeDocument/2006/relationships/hyperlink" Target="http://responsive-css.spritegen.com/" TargetMode="External"/><Relationship Id="rId10" Type="http://schemas.openxmlformats.org/officeDocument/2006/relationships/hyperlink" Target="http://cloudinary.com/" TargetMode="External"/><Relationship Id="rId4" Type="http://schemas.openxmlformats.org/officeDocument/2006/relationships/hyperlink" Target="http://css.spritegen.com/" TargetMode="External"/><Relationship Id="rId9" Type="http://schemas.openxmlformats.org/officeDocument/2006/relationships/hyperlink" Target="http://css.spritegen.com/api.php?help" TargetMode="External"/><Relationship Id="rId14" Type="http://schemas.openxmlformats.org/officeDocument/2006/relationships/hyperlink" Target="https://jawr.java.net/tutorials/jawrSpriteImage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pritegen.website-performance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.online-convert.com/convert-to-sv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nkscape.org/de/download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queness.com/post/14873/19-most-useful-font-face-generators-for-converting-fonts-to-web-safe-fonts" TargetMode="External"/><Relationship Id="rId3" Type="http://schemas.openxmlformats.org/officeDocument/2006/relationships/hyperlink" Target="http://fontastic.me/" TargetMode="External"/><Relationship Id="rId7" Type="http://schemas.openxmlformats.org/officeDocument/2006/relationships/hyperlink" Target="https://glyphter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ontcustom.com/" TargetMode="External"/><Relationship Id="rId11" Type="http://schemas.openxmlformats.org/officeDocument/2006/relationships/hyperlink" Target="https://github.com/ananthakumaran/webify" TargetMode="External"/><Relationship Id="rId5" Type="http://schemas.openxmlformats.org/officeDocument/2006/relationships/hyperlink" Target="http://fontello.com/" TargetMode="External"/><Relationship Id="rId10" Type="http://schemas.openxmlformats.org/officeDocument/2006/relationships/hyperlink" Target="http://www.fontsquirrel.com/blog/2010/12/the-font-squirrel-api" TargetMode="External"/><Relationship Id="rId4" Type="http://schemas.openxmlformats.org/officeDocument/2006/relationships/hyperlink" Target="https://icomoon.io/app/" TargetMode="External"/><Relationship Id="rId9" Type="http://schemas.openxmlformats.org/officeDocument/2006/relationships/hyperlink" Target="http://www.fonts.com/web-fonts/developer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ontastic.m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ontello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patrickmeenan.com/2013/06/progressive-jpegs-ftw.html" TargetMode="External"/><Relationship Id="rId3" Type="http://schemas.openxmlformats.org/officeDocument/2006/relationships/hyperlink" Target="http://httparchive.org/interesting.php" TargetMode="External"/><Relationship Id="rId7" Type="http://schemas.openxmlformats.org/officeDocument/2006/relationships/hyperlink" Target="http://yuiblog.com/blog/2008/12/05/imageopt-4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ptipng.sourceforge.net/pngtech/optipng.html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trimage.org/" TargetMode="External"/><Relationship Id="rId5" Type="http://schemas.openxmlformats.org/officeDocument/2006/relationships/hyperlink" Target="https://imageoptim.com/" TargetMode="External"/><Relationship Id="rId4" Type="http://schemas.openxmlformats.org/officeDocument/2006/relationships/hyperlink" Target="http://linux.die.net/man/1/jpegtra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google.com/web/fundamentals/performance/optimizing-content-efficiency/image-optimization?hl=d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media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89903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5369493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Tools im Chrome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Chrome Remote Debugging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2583222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Web Developer Extension FF/Chrome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4203132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b="1" dirty="0" smtClean="0"/>
              <a:t>April 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33034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02324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51284" y="3645024"/>
            <a:ext cx="4965669" cy="208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32012" y="1268760"/>
            <a:ext cx="5232076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Potenzial für Optimierungen!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Zugangsdaten, die ihr per Mail bekommen habt könnt 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="" xmlns:p14="http://schemas.microsoft.com/office/powerpoint/2010/main" val="1413975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259227" y="3212976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Performance </a:t>
            </a:r>
            <a:r>
              <a:rPr lang="de-DE" sz="3600" dirty="0" err="1">
                <a:solidFill>
                  <a:schemeClr val="tx2"/>
                </a:solidFill>
              </a:rPr>
              <a:t>matters</a:t>
            </a:r>
            <a:r>
              <a:rPr lang="de-DE" sz="36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452965"/>
            <a:ext cx="9144000" cy="38212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04372" y="234888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1371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6174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930586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4665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6801396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79904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1916816" y="1416968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CSS Class (.) oder ID (#) definieren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Background definieren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Pro Bild Anfangskoordinate definieren (oben links)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Breite &amp; Höhe definieren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2672392" y="3001144"/>
            <a:ext cx="4212976" cy="367240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Beispiel: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sprite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background-image</a:t>
            </a:r>
            <a:r>
              <a:rPr lang="de-DE" sz="1200" dirty="0" smtClean="0"/>
              <a:t>: </a:t>
            </a:r>
            <a:r>
              <a:rPr lang="de-DE" sz="1200" dirty="0" err="1" smtClean="0"/>
              <a:t>url</a:t>
            </a:r>
            <a:r>
              <a:rPr lang="de-DE" sz="1200" dirty="0" smtClean="0"/>
              <a:t>(spritesheet.png);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background-repeat</a:t>
            </a:r>
            <a:r>
              <a:rPr lang="de-DE" sz="1200" dirty="0" smtClean="0"/>
              <a:t>: </a:t>
            </a:r>
            <a:r>
              <a:rPr lang="de-DE" sz="1200" dirty="0" err="1" smtClean="0"/>
              <a:t>no-repeat</a:t>
            </a:r>
            <a:r>
              <a:rPr lang="de-DE" sz="1200" dirty="0" smtClean="0"/>
              <a:t>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display</a:t>
            </a:r>
            <a:r>
              <a:rPr lang="de-DE" sz="1200" dirty="0" smtClean="0"/>
              <a:t>: block;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sprite-github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background-position</a:t>
            </a:r>
            <a:r>
              <a:rPr lang="de-DE" sz="1200" dirty="0" smtClean="0"/>
              <a:t>: -5px -5px;   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height</a:t>
            </a:r>
            <a:r>
              <a:rPr lang="de-DE" sz="1200" dirty="0" smtClean="0"/>
              <a:t>: 30px;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width</a:t>
            </a:r>
            <a:r>
              <a:rPr lang="de-DE" sz="1200" dirty="0" smtClean="0"/>
              <a:t>: 30px;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6 L -1.21475 -0.016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" y="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4 -0.00509 L -1.12396 -0.005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84353"/>
          </a:xfrm>
        </p:spPr>
        <p:txBody>
          <a:bodyPr/>
          <a:lstStyle/>
          <a:p>
            <a:pPr marL="0" indent="0"/>
            <a:r>
              <a:rPr lang="de-DE" dirty="0" smtClean="0"/>
              <a:t> CSS Sprite Generator (Browserbasiert)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http://csssprites.com/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4"/>
              </a:rPr>
              <a:t>http://css.spritegen.com/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5"/>
              </a:rPr>
              <a:t>http://responsive-css.spritegen.com/</a:t>
            </a:r>
            <a:r>
              <a:rPr lang="de-DE" dirty="0" smtClean="0"/>
              <a:t> 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6"/>
              </a:rPr>
              <a:t>http://zerosprites.com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7"/>
              </a:rPr>
              <a:t>http://spritepad.wearekiss.com/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8"/>
              </a:rPr>
              <a:t>http://spritegen.website-performance.org/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CSS Sprite Generator für Entwickler (mit API)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9"/>
              </a:rPr>
              <a:t>http://css.spritegen.com/api.php?help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SaaS</a:t>
            </a:r>
            <a:r>
              <a:rPr lang="de-DE" dirty="0" smtClean="0"/>
              <a:t>: </a:t>
            </a:r>
            <a:r>
              <a:rPr lang="de-DE" dirty="0" smtClean="0">
                <a:hlinkClick r:id="rId10"/>
              </a:rPr>
              <a:t>http://cloudinary.com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dirty="0" err="1" smtClean="0"/>
              <a:t>Repo</a:t>
            </a:r>
            <a:r>
              <a:rPr lang="de-DE" dirty="0" smtClean="0"/>
              <a:t> (Ruby): </a:t>
            </a:r>
            <a:r>
              <a:rPr lang="de-DE" dirty="0" smtClean="0">
                <a:hlinkClick r:id="rId11"/>
              </a:rPr>
              <a:t>https://github.com/jakesgordon/sprite-factory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Repo</a:t>
            </a:r>
            <a:r>
              <a:rPr lang="de-DE" dirty="0" smtClean="0"/>
              <a:t> (Java): </a:t>
            </a:r>
            <a:r>
              <a:rPr lang="de-DE" dirty="0" smtClean="0">
                <a:hlinkClick r:id="rId12"/>
              </a:rPr>
              <a:t>https://github.com/ic3fox/jawr-main-repo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sz="1000" dirty="0" smtClean="0"/>
              <a:t>	Basiert auf </a:t>
            </a:r>
            <a:r>
              <a:rPr lang="de-DE" sz="1000" dirty="0" err="1" smtClean="0"/>
              <a:t>SmartSprites</a:t>
            </a:r>
            <a:r>
              <a:rPr lang="de-DE" sz="1000" dirty="0" smtClean="0"/>
              <a:t> (</a:t>
            </a:r>
            <a:r>
              <a:rPr lang="de-DE" sz="1000" dirty="0" smtClean="0">
                <a:hlinkClick r:id="rId13"/>
              </a:rPr>
              <a:t>http://csssprites.org/</a:t>
            </a:r>
            <a:r>
              <a:rPr lang="de-DE" sz="1000" dirty="0" smtClean="0"/>
              <a:t>)</a:t>
            </a:r>
          </a:p>
          <a:p>
            <a:pPr marL="270000" lvl="1" indent="0">
              <a:buNone/>
            </a:pPr>
            <a:r>
              <a:rPr lang="de-DE" sz="1000" dirty="0" smtClean="0"/>
              <a:t>	Doku: </a:t>
            </a:r>
            <a:r>
              <a:rPr lang="de-DE" sz="1000" dirty="0" smtClean="0">
                <a:hlinkClick r:id="rId14"/>
              </a:rPr>
              <a:t>https://jawr.java.net/tutorials/jawrSpriteImage.html</a:t>
            </a:r>
            <a:endParaRPr lang="de-DE" sz="1000" dirty="0" smtClean="0"/>
          </a:p>
          <a:p>
            <a:pPr marL="270000" lvl="1" indent="0">
              <a:buNone/>
            </a:pPr>
            <a:endParaRPr lang="de-DE" sz="10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SpritePad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URL: http://spritepad.wearekiss.com/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Guided</a:t>
            </a:r>
            <a:r>
              <a:rPr lang="de-DE" sz="1600" dirty="0" smtClean="0"/>
              <a:t> Tour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Bequem über Drag &amp; Drop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(Sprite, CSS)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Kontra: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Automatische </a:t>
            </a:r>
            <a:r>
              <a:rPr lang="de-DE" sz="1600" dirty="0" err="1" smtClean="0"/>
              <a:t>Anordung</a:t>
            </a:r>
            <a:r>
              <a:rPr lang="de-DE" sz="1600" dirty="0" smtClean="0"/>
              <a:t>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Backup d. Arbeitsstands (Export)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Recovery</a:t>
            </a:r>
            <a:r>
              <a:rPr lang="de-DE" sz="1600" dirty="0" smtClean="0"/>
              <a:t> eines Backups (Import) nur für registrierten Benutzer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smtClean="0"/>
          </a:p>
        </p:txBody>
      </p:sp>
      <p:sp>
        <p:nvSpPr>
          <p:cNvPr id="15" name="Ellipse 14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Live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Demo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CSS Sprite Generator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http://spritegen.website-performance.org/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Bequem über Drag &amp; Drop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Backup d. Arbeitsstands (Export)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Recovery</a:t>
            </a:r>
            <a:r>
              <a:rPr lang="de-DE" sz="1600" dirty="0" smtClean="0"/>
              <a:t> eines Backups (Import)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(Sprite, CSS, HTML)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Bild als Base64 </a:t>
            </a:r>
            <a:r>
              <a:rPr lang="de-DE" sz="1600" dirty="0" err="1" smtClean="0"/>
              <a:t>Encoding</a:t>
            </a:r>
            <a:endParaRPr lang="de-DE" sz="1600" dirty="0" smtClean="0"/>
          </a:p>
        </p:txBody>
      </p:sp>
      <p:sp>
        <p:nvSpPr>
          <p:cNvPr id="27" name="Ellipse 26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Live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Demo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6843959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von „</a:t>
            </a:r>
            <a:r>
              <a:rPr lang="de-DE" dirty="0" err="1" smtClean="0"/>
              <a:t>Webfonts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0944200" y="1844824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SVG Dateien erzeugen (</a:t>
            </a:r>
            <a:r>
              <a:rPr lang="de-DE" sz="1600" dirty="0" err="1" smtClean="0"/>
              <a:t>Inkscape</a:t>
            </a:r>
            <a:r>
              <a:rPr lang="de-DE" sz="1600" dirty="0" smtClean="0"/>
              <a:t>, </a:t>
            </a:r>
            <a:r>
              <a:rPr lang="de-DE" sz="1600" dirty="0" err="1" smtClean="0"/>
              <a:t>Illustratror</a:t>
            </a:r>
            <a:r>
              <a:rPr lang="de-DE" sz="1600" dirty="0" smtClean="0"/>
              <a:t>, </a:t>
            </a:r>
            <a:r>
              <a:rPr lang="de-DE" sz="1600" dirty="0" err="1" smtClean="0"/>
              <a:t>Gimp</a:t>
            </a:r>
            <a:r>
              <a:rPr lang="de-DE" sz="1600" dirty="0" smtClean="0"/>
              <a:t>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oder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bereits vorhandene *.svg verwenden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Webfont</a:t>
            </a:r>
            <a:r>
              <a:rPr lang="de-DE" sz="1600" dirty="0" smtClean="0"/>
              <a:t> erzeugen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In HTML verwenden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(bei Bedarf CSS anpassen)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6488816" y="1412776"/>
            <a:ext cx="5077072" cy="583264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Beispiel: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HTML Code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&lt;</a:t>
            </a:r>
            <a:r>
              <a:rPr lang="de-DE" sz="1200" dirty="0" err="1" smtClean="0"/>
              <a:t>div</a:t>
            </a:r>
            <a:r>
              <a:rPr lang="de-DE" sz="1200" dirty="0" smtClean="0"/>
              <a:t> </a:t>
            </a:r>
            <a:r>
              <a:rPr lang="de-DE" sz="1200" dirty="0" err="1" smtClean="0"/>
              <a:t>class</a:t>
            </a:r>
            <a:r>
              <a:rPr lang="de-DE" sz="1200" dirty="0" smtClean="0"/>
              <a:t>="</a:t>
            </a:r>
            <a:r>
              <a:rPr lang="de-DE" sz="1200" dirty="0" err="1" smtClean="0"/>
              <a:t>icon</a:t>
            </a:r>
            <a:r>
              <a:rPr lang="de-DE" sz="1200" dirty="0" smtClean="0"/>
              <a:t> </a:t>
            </a:r>
            <a:r>
              <a:rPr lang="de-DE" sz="1200" dirty="0" err="1" smtClean="0"/>
              <a:t>icon-bug</a:t>
            </a:r>
            <a:r>
              <a:rPr lang="de-DE" sz="1200" dirty="0" smtClean="0"/>
              <a:t>"&gt;&lt;/</a:t>
            </a:r>
            <a:r>
              <a:rPr lang="de-DE" sz="1200" dirty="0" err="1" smtClean="0"/>
              <a:t>div</a:t>
            </a:r>
            <a:r>
              <a:rPr lang="de-DE" sz="1200" dirty="0" smtClean="0"/>
              <a:t>&gt;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CSS Code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icon</a:t>
            </a:r>
            <a:r>
              <a:rPr lang="de-DE" sz="1200" dirty="0" smtClean="0"/>
              <a:t> </a:t>
            </a:r>
            <a:r>
              <a:rPr lang="de-DE" sz="1200" dirty="0" err="1" smtClean="0"/>
              <a:t>icon-bug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font-family</a:t>
            </a:r>
            <a:r>
              <a:rPr lang="de-DE" sz="1200" dirty="0" smtClean="0"/>
              <a:t>: „</a:t>
            </a:r>
            <a:r>
              <a:rPr lang="de-DE" sz="1200" dirty="0" err="1" smtClean="0"/>
              <a:t>my-new-font</a:t>
            </a:r>
            <a:r>
              <a:rPr lang="de-DE" sz="1200" dirty="0" smtClean="0"/>
              <a:t>";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/my-new-font.eot");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/my-new-font.eot?#</a:t>
            </a:r>
            <a:r>
              <a:rPr lang="de-DE" sz="1200" dirty="0" err="1" smtClean="0"/>
              <a:t>iefix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embedded-opentype</a:t>
            </a:r>
            <a:r>
              <a:rPr lang="de-DE" sz="1200" dirty="0" smtClean="0"/>
              <a:t>"),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my-new-font.woff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woff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/my-new-font.ttf")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truetype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my-new-font.svg#my-new-font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svg</a:t>
            </a:r>
            <a:r>
              <a:rPr lang="de-DE" sz="1200" dirty="0" smtClean="0"/>
              <a:t>");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font-weight</a:t>
            </a:r>
            <a:r>
              <a:rPr lang="de-DE" sz="1200" dirty="0" smtClean="0"/>
              <a:t>: normal;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-style: normal;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content</a:t>
            </a:r>
            <a:r>
              <a:rPr lang="de-DE" sz="1200" dirty="0" smtClean="0"/>
              <a:t>="a";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color</a:t>
            </a:r>
            <a:r>
              <a:rPr lang="de-DE" sz="1200" dirty="0" smtClean="0"/>
              <a:t>: #0000ff;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</a:t>
            </a:r>
            <a:r>
              <a:rPr lang="de-DE" sz="1200" dirty="0" err="1" smtClean="0"/>
              <a:t>size</a:t>
            </a:r>
            <a:r>
              <a:rPr lang="de-DE" sz="1200" dirty="0" smtClean="0"/>
              <a:t>: 50em;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1961424" y="1408584"/>
            <a:ext cx="4212976" cy="52607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Beispiel: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HTML Code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&lt;</a:t>
            </a:r>
            <a:r>
              <a:rPr lang="de-DE" sz="1200" dirty="0" err="1" smtClean="0"/>
              <a:t>div</a:t>
            </a:r>
            <a:r>
              <a:rPr lang="de-DE" sz="1200" dirty="0" smtClean="0"/>
              <a:t> </a:t>
            </a:r>
            <a:r>
              <a:rPr lang="de-DE" sz="1200" dirty="0" err="1" smtClean="0"/>
              <a:t>data-icon</a:t>
            </a:r>
            <a:r>
              <a:rPr lang="de-DE" sz="1200" dirty="0" smtClean="0"/>
              <a:t>="a" &gt;&lt;/</a:t>
            </a:r>
            <a:r>
              <a:rPr lang="de-DE" sz="1200" dirty="0" err="1" smtClean="0"/>
              <a:t>div</a:t>
            </a:r>
            <a:r>
              <a:rPr lang="de-DE" sz="1200" dirty="0" smtClean="0"/>
              <a:t>&gt;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CSS Code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[</a:t>
            </a:r>
            <a:r>
              <a:rPr lang="de-DE" sz="1200" dirty="0" err="1" smtClean="0"/>
              <a:t>data-icon</a:t>
            </a:r>
            <a:r>
              <a:rPr lang="de-DE" sz="1200" dirty="0" smtClean="0"/>
              <a:t>]:</a:t>
            </a:r>
            <a:r>
              <a:rPr lang="de-DE" sz="1200" dirty="0" err="1" smtClean="0"/>
              <a:t>before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font-family</a:t>
            </a:r>
            <a:r>
              <a:rPr lang="de-DE" sz="1200" dirty="0" smtClean="0"/>
              <a:t>: „</a:t>
            </a:r>
            <a:r>
              <a:rPr lang="de-DE" sz="1200" dirty="0" err="1" smtClean="0"/>
              <a:t>my</a:t>
            </a:r>
            <a:r>
              <a:rPr lang="de-DE" sz="1200" dirty="0" smtClean="0"/>
              <a:t>-</a:t>
            </a:r>
            <a:r>
              <a:rPr lang="de-DE" sz="1200" dirty="0" err="1" smtClean="0"/>
              <a:t>new</a:t>
            </a:r>
            <a:r>
              <a:rPr lang="de-DE" sz="1200" dirty="0" smtClean="0"/>
              <a:t>-</a:t>
            </a:r>
            <a:r>
              <a:rPr lang="de-DE" sz="1200" dirty="0" err="1" smtClean="0"/>
              <a:t>font</a:t>
            </a:r>
            <a:r>
              <a:rPr lang="de-DE" sz="1200" dirty="0" smtClean="0"/>
              <a:t>";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/my-new-font.eot");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/my-new-font.eot?#</a:t>
            </a:r>
            <a:r>
              <a:rPr lang="de-DE" sz="1200" dirty="0" err="1" smtClean="0"/>
              <a:t>iefix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embedded-opentype</a:t>
            </a:r>
            <a:r>
              <a:rPr lang="de-DE" sz="1200" dirty="0" smtClean="0"/>
              <a:t>"),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my-new-font.woff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woff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/my-new-font.ttf")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truetype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my-new-font.svg#my-new-font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svg</a:t>
            </a:r>
            <a:r>
              <a:rPr lang="de-DE" sz="1200" dirty="0" smtClean="0"/>
              <a:t>");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font-weight</a:t>
            </a:r>
            <a:r>
              <a:rPr lang="de-DE" sz="1200" dirty="0" smtClean="0"/>
              <a:t>: normal;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-style: normal;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color</a:t>
            </a:r>
            <a:r>
              <a:rPr lang="de-DE" sz="1200" dirty="0" smtClean="0"/>
              <a:t>: #0000ff;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</a:t>
            </a:r>
            <a:r>
              <a:rPr lang="de-DE" sz="1200" dirty="0" err="1" smtClean="0"/>
              <a:t>size</a:t>
            </a:r>
            <a:r>
              <a:rPr lang="de-DE" sz="1200" dirty="0" smtClean="0"/>
              <a:t>: 50em;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97 -0.05833 L -1.16337 -0.05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3 -0.00509 L -1.66753 -0.005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4 -0.00509 L -2.21875 -0.0048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27" grpId="0"/>
      <p:bldP spid="27" grpId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23341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84353"/>
          </a:xfrm>
        </p:spPr>
        <p:txBody>
          <a:bodyPr/>
          <a:lstStyle/>
          <a:p>
            <a:pPr marL="0" indent="0"/>
            <a:r>
              <a:rPr lang="de-DE" dirty="0" smtClean="0"/>
              <a:t> SVG </a:t>
            </a:r>
            <a:r>
              <a:rPr lang="de-DE" dirty="0" err="1" smtClean="0"/>
              <a:t>Convertor</a:t>
            </a:r>
            <a:r>
              <a:rPr lang="de-DE" dirty="0" smtClean="0"/>
              <a:t>(Browserbasiert)</a:t>
            </a:r>
          </a:p>
          <a:p>
            <a:pPr marL="270000" lvl="2" indent="0">
              <a:spcBef>
                <a:spcPts val="800"/>
              </a:spcBef>
              <a:buClr>
                <a:schemeClr val="tx2"/>
              </a:buClr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http://image.online-convert.com/convert-to-svg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SVG </a:t>
            </a:r>
            <a:r>
              <a:rPr lang="de-DE" dirty="0" err="1" smtClean="0"/>
              <a:t>Creator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Download </a:t>
            </a:r>
            <a:r>
              <a:rPr lang="de-DE" dirty="0" err="1" smtClean="0"/>
              <a:t>InkScape</a:t>
            </a:r>
            <a:r>
              <a:rPr lang="de-DE" dirty="0" smtClean="0"/>
              <a:t>: </a:t>
            </a:r>
            <a:r>
              <a:rPr lang="de-DE" dirty="0" smtClean="0">
                <a:hlinkClick r:id="rId4"/>
              </a:rPr>
              <a:t>https://inkscape.org/de/download/</a:t>
            </a:r>
            <a:endParaRPr lang="de-DE" dirty="0" smtClean="0"/>
          </a:p>
          <a:p>
            <a:pPr marL="270000" lvl="1" indent="0">
              <a:buNone/>
            </a:pPr>
            <a:endParaRPr lang="de-DE" dirty="0" smtClean="0"/>
          </a:p>
          <a:p>
            <a:pPr marL="270000" lvl="1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Freie Icon-Bibliotheken</a:t>
            </a:r>
          </a:p>
          <a:p>
            <a:pPr marL="270000" lvl="1" indent="0">
              <a:buNone/>
            </a:pPr>
            <a:r>
              <a:rPr lang="de-DE" dirty="0" smtClean="0"/>
              <a:t>URL: http://fortawesome.github.io/Font-Awesome/ </a:t>
            </a:r>
          </a:p>
          <a:p>
            <a:pPr marL="270000" lvl="1" indent="0">
              <a:buNone/>
            </a:pPr>
            <a:r>
              <a:rPr lang="de-DE" dirty="0" smtClean="0"/>
              <a:t>URL: https://icomoon.io </a:t>
            </a:r>
          </a:p>
          <a:p>
            <a:pPr marL="270000" lvl="1" indent="0">
              <a:buNone/>
            </a:pPr>
            <a:r>
              <a:rPr lang="de-DE" dirty="0" smtClean="0"/>
              <a:t>URL: http://weloveiconfonts.com</a:t>
            </a:r>
          </a:p>
          <a:p>
            <a:pPr marL="270000" lvl="1" indent="0">
              <a:buNone/>
            </a:pPr>
            <a:r>
              <a:rPr lang="de-DE" dirty="0" smtClean="0"/>
              <a:t>URL: http://www.flaticon.com</a:t>
            </a:r>
          </a:p>
          <a:p>
            <a:pPr marL="270000" lvl="1" indent="0">
              <a:buNone/>
            </a:pPr>
            <a:r>
              <a:rPr lang="de-DE" dirty="0" smtClean="0"/>
              <a:t>URL: http://glyphicons.com (ist beispielsweise in Bootstrap inkludiert)</a:t>
            </a:r>
          </a:p>
          <a:p>
            <a:pPr marL="270000" lvl="1" indent="0">
              <a:buNone/>
            </a:pPr>
            <a:endParaRPr lang="de-DE" dirty="0" smtClean="0"/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</a:t>
            </a:r>
            <a:r>
              <a:rPr lang="de-DE" dirty="0" err="1" smtClean="0"/>
              <a:t>SVG's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2" name="Abgerundetes Rechteck 11"/>
          <p:cNvSpPr/>
          <p:nvPr/>
        </p:nvSpPr>
        <p:spPr>
          <a:xfrm>
            <a:off x="5292080" y="1268760"/>
            <a:ext cx="2592288" cy="7200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70000" lvl="2" indent="0">
              <a:spcBef>
                <a:spcPts val="400"/>
              </a:spcBef>
              <a:buClr>
                <a:schemeClr val="tx2"/>
              </a:buClr>
              <a:buNone/>
            </a:pPr>
            <a:r>
              <a:rPr lang="de-DE" sz="1200" i="1" dirty="0" smtClean="0">
                <a:solidFill>
                  <a:srgbClr val="FF0000"/>
                </a:solidFill>
              </a:rPr>
              <a:t>Note:  </a:t>
            </a:r>
          </a:p>
          <a:p>
            <a:pPr marL="270000" lvl="2" indent="0">
              <a:spcBef>
                <a:spcPts val="400"/>
              </a:spcBef>
              <a:buClr>
                <a:schemeClr val="tx2"/>
              </a:buClr>
              <a:buNone/>
            </a:pPr>
            <a:r>
              <a:rPr lang="de-DE" sz="1200" i="1" dirty="0" smtClean="0">
                <a:solidFill>
                  <a:srgbClr val="FF0000"/>
                </a:solidFill>
              </a:rPr>
              <a:t>Keine optimale Verarbeitung von farbigen Bildern</a:t>
            </a:r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84353"/>
          </a:xfrm>
        </p:spPr>
        <p:txBody>
          <a:bodyPr/>
          <a:lstStyle/>
          <a:p>
            <a:pPr marL="0" indent="0"/>
            <a:r>
              <a:rPr lang="de-DE" dirty="0" smtClean="0"/>
              <a:t> </a:t>
            </a:r>
            <a:r>
              <a:rPr lang="de-DE" dirty="0" err="1" smtClean="0"/>
              <a:t>Webfonts</a:t>
            </a:r>
            <a:r>
              <a:rPr lang="de-DE" dirty="0" smtClean="0"/>
              <a:t> Generator (Browserbasiert)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http://fontastic.me</a:t>
            </a:r>
            <a:r>
              <a:rPr lang="de-DE" dirty="0" smtClean="0"/>
              <a:t> 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4"/>
              </a:rPr>
              <a:t>https://icomoon.io/app/#/select</a:t>
            </a:r>
            <a:r>
              <a:rPr lang="de-DE" dirty="0" smtClean="0"/>
              <a:t> 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5"/>
              </a:rPr>
              <a:t>http://fontello.com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6"/>
              </a:rPr>
              <a:t>http://fontcustom.com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7"/>
              </a:rPr>
              <a:t>https://glyphter.com</a:t>
            </a:r>
            <a:r>
              <a:rPr lang="de-DE" dirty="0" smtClean="0"/>
              <a:t>  </a:t>
            </a:r>
          </a:p>
          <a:p>
            <a:pPr marL="270000" lvl="1" indent="0">
              <a:buNone/>
            </a:pPr>
            <a:endParaRPr lang="de-DE" sz="1200" dirty="0" smtClean="0">
              <a:hlinkClick r:id="rId8"/>
            </a:endParaRPr>
          </a:p>
          <a:p>
            <a:pPr marL="270000" lvl="1" indent="0">
              <a:buNone/>
            </a:pPr>
            <a:r>
              <a:rPr lang="de-DE" sz="1200" dirty="0" smtClean="0">
                <a:hlinkClick r:id="rId8"/>
              </a:rPr>
              <a:t>http://www.queness.com/post/14873/19-most-useful-font-face-generators-for-converting-fonts-to-web-safe-fonts</a:t>
            </a:r>
            <a:endParaRPr lang="de-DE" sz="12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</a:t>
            </a:r>
            <a:r>
              <a:rPr lang="de-DE" dirty="0" err="1" smtClean="0"/>
              <a:t>Webfonts</a:t>
            </a:r>
            <a:r>
              <a:rPr lang="de-DE" dirty="0" smtClean="0"/>
              <a:t> Generator für Entwickler (mit API)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9"/>
              </a:rPr>
              <a:t>http://www.fonts.com/web-fonts/developers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SaaS</a:t>
            </a:r>
            <a:r>
              <a:rPr lang="de-DE" dirty="0" smtClean="0"/>
              <a:t>: </a:t>
            </a:r>
            <a:r>
              <a:rPr lang="de-DE" dirty="0" smtClean="0">
                <a:hlinkClick r:id="rId10"/>
              </a:rPr>
              <a:t>http://www.fontsquirrel.com/blog/2010/12/the-font-squirrel-api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Haskell</a:t>
            </a:r>
            <a:r>
              <a:rPr lang="de-DE" dirty="0" smtClean="0"/>
              <a:t>): </a:t>
            </a:r>
            <a:r>
              <a:rPr lang="de-DE" dirty="0" smtClean="0">
                <a:hlinkClick r:id="rId11"/>
              </a:rPr>
              <a:t>https://github.com/ananthakumaran/webify</a:t>
            </a:r>
            <a:r>
              <a:rPr lang="de-DE" dirty="0" smtClean="0"/>
              <a:t> </a:t>
            </a:r>
            <a:r>
              <a:rPr lang="de-DE" sz="1000" dirty="0" smtClean="0"/>
              <a:t>(TTF </a:t>
            </a:r>
            <a:r>
              <a:rPr lang="de-DE" sz="1000" dirty="0" err="1" smtClean="0"/>
              <a:t>to</a:t>
            </a:r>
            <a:r>
              <a:rPr lang="de-DE" sz="1000" dirty="0" smtClean="0"/>
              <a:t> WOFF, EOT &amp; SVG)</a:t>
            </a:r>
          </a:p>
          <a:p>
            <a:pPr marL="270000" lvl="1" indent="0">
              <a:buNone/>
            </a:pPr>
            <a:endParaRPr lang="de-DE" dirty="0" smtClean="0"/>
          </a:p>
          <a:p>
            <a:pPr marL="270000" lvl="1" indent="0">
              <a:buNone/>
            </a:pPr>
            <a:endParaRPr lang="de-DE" sz="10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</a:t>
            </a:r>
            <a:r>
              <a:rPr lang="de-DE" dirty="0" err="1" smtClean="0"/>
              <a:t>Webfonts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Webfonts</a:t>
            </a:r>
            <a:r>
              <a:rPr lang="de-DE" dirty="0" smtClean="0"/>
              <a:t> Generator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http://fontastic.me/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</a:t>
            </a:r>
            <a:r>
              <a:rPr lang="de-DE" dirty="0" err="1" smtClean="0"/>
              <a:t>Webfonts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Eigene erstellte Icons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Icons Sammlung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Intuitiv &amp; einfache Bedienung d. Oberfläche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</a:t>
            </a:r>
            <a:r>
              <a:rPr lang="de-DE" sz="1600" dirty="0" err="1" smtClean="0"/>
              <a:t>Webfonts</a:t>
            </a:r>
            <a:r>
              <a:rPr lang="de-DE" sz="1600" dirty="0" smtClean="0"/>
              <a:t>, CSS, HTML Beispiele) </a:t>
            </a:r>
          </a:p>
        </p:txBody>
      </p:sp>
      <p:sp>
        <p:nvSpPr>
          <p:cNvPr id="27" name="Ellipse 26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Live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Demo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Webfonts</a:t>
            </a:r>
            <a:r>
              <a:rPr lang="de-DE" dirty="0" smtClean="0"/>
              <a:t> Generator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http://fontello.com/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</a:t>
            </a:r>
            <a:r>
              <a:rPr lang="de-DE" dirty="0" err="1" smtClean="0"/>
              <a:t>Webfonts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Eigene erstellte Icons über Drag &amp; Drop hochladen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Icons Sammlung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Intuitiv &amp; einfache Bedienung d. Oberfläche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</a:t>
            </a:r>
            <a:r>
              <a:rPr lang="de-DE" sz="1600" dirty="0" err="1" smtClean="0"/>
              <a:t>Webfonts</a:t>
            </a:r>
            <a:r>
              <a:rPr lang="de-DE" sz="1600" dirty="0" smtClean="0"/>
              <a:t>, CSS, HTML Beispiele) </a:t>
            </a:r>
          </a:p>
        </p:txBody>
      </p:sp>
      <p:sp>
        <p:nvSpPr>
          <p:cNvPr id="27" name="Ellipse 26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Live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Demo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34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7" name="Inhaltsplatzhalter 1"/>
          <p:cNvSpPr txBox="1">
            <a:spLocks/>
          </p:cNvSpPr>
          <p:nvPr/>
        </p:nvSpPr>
        <p:spPr>
          <a:xfrm>
            <a:off x="11412859" y="1147080"/>
            <a:ext cx="8280821" cy="1891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Warum?</a:t>
            </a:r>
          </a:p>
          <a:p>
            <a:pPr marL="540000" marR="0" lvl="1" indent="-2700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Stellen i.d.R. den größten Teil der heruntergeladenen Bytes auf einer Seite dar 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000" dirty="0" smtClean="0"/>
              <a:t>(</a:t>
            </a:r>
            <a:r>
              <a:rPr lang="de-DE" sz="1000" dirty="0" smtClean="0">
                <a:hlinkClick r:id="rId3"/>
              </a:rPr>
              <a:t>http://httparchive.org/interesting.php</a:t>
            </a:r>
            <a:r>
              <a:rPr lang="de-DE" sz="1000" dirty="0" smtClean="0"/>
              <a:t>) 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0000" marR="0" lvl="1" indent="-2700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Potential für Performanceoptimierung am größten</a:t>
            </a:r>
          </a:p>
          <a:p>
            <a:pPr marL="540000" marR="0" lvl="1" indent="-2700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Umsatzeinbußen durch Besuchsabbrüche</a:t>
            </a:r>
          </a:p>
          <a:p>
            <a:pPr marL="540000" marR="0" lvl="1" indent="-2700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Google Ranking</a:t>
            </a:r>
          </a:p>
          <a:p>
            <a:pPr marL="540000" marR="0" lvl="1" indent="-2700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Mobile Geräte: Bandbreite (Datentransferrate)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6896" y="3452961"/>
            <a:ext cx="44196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Inhaltsplatzhalter 1"/>
          <p:cNvSpPr txBox="1">
            <a:spLocks/>
          </p:cNvSpPr>
          <p:nvPr/>
        </p:nvSpPr>
        <p:spPr>
          <a:xfrm>
            <a:off x="19477755" y="1134269"/>
            <a:ext cx="8280821" cy="1891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42900" lvl="0" indent="-3429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</a:pPr>
            <a:r>
              <a:rPr lang="de-DE" sz="1600" dirty="0" smtClean="0"/>
              <a:t>Wie?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Sich fragen: Ist das Bild notwendig?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Verwendung von CSS Effekte statt </a:t>
            </a:r>
            <a:r>
              <a:rPr lang="de-DE" sz="1600" dirty="0" smtClean="0"/>
              <a:t>Bilder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Verwendung von Sprites / </a:t>
            </a:r>
            <a:r>
              <a:rPr lang="de-DE" sz="1600" dirty="0" err="1" smtClean="0"/>
              <a:t>Webfonts</a:t>
            </a:r>
            <a:r>
              <a:rPr lang="de-DE" sz="1600" dirty="0" smtClean="0"/>
              <a:t> statt einzelne Icons / Bilder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Format: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400" dirty="0" smtClean="0"/>
              <a:t>SVG für Bilder </a:t>
            </a:r>
            <a:r>
              <a:rPr lang="de-DE" sz="1400" dirty="0" smtClean="0"/>
              <a:t>für Logos, Text, Symbole (einfache geom. Formen</a:t>
            </a:r>
            <a:r>
              <a:rPr lang="de-DE" sz="1400" dirty="0" smtClean="0"/>
              <a:t>)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400" dirty="0" smtClean="0"/>
              <a:t>JPEG / PNG für Fotos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400" dirty="0" smtClean="0"/>
              <a:t>GIF für simple Animationen</a:t>
            </a:r>
            <a:endParaRPr lang="de-DE" sz="1400" dirty="0" smtClean="0"/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Kompressionsverfahren für </a:t>
            </a:r>
            <a:r>
              <a:rPr lang="de-DE" sz="1600" dirty="0" smtClean="0"/>
              <a:t>Bilder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Wenn </a:t>
            </a:r>
            <a:r>
              <a:rPr lang="de-DE" sz="1600" dirty="0" smtClean="0"/>
              <a:t>möglich auf HTML </a:t>
            </a:r>
            <a:r>
              <a:rPr lang="de-DE" sz="1600" dirty="0" smtClean="0"/>
              <a:t>Skalierung verzichten</a:t>
            </a:r>
            <a:endParaRPr lang="de-DE" sz="16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224" y="4042717"/>
            <a:ext cx="2376264" cy="258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Inhaltsplatzhalter 1"/>
          <p:cNvSpPr txBox="1">
            <a:spLocks/>
          </p:cNvSpPr>
          <p:nvPr/>
        </p:nvSpPr>
        <p:spPr>
          <a:xfrm>
            <a:off x="27038595" y="1134269"/>
            <a:ext cx="8280821" cy="1891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42900" lvl="0" indent="-3429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</a:pPr>
            <a:r>
              <a:rPr lang="de-DE" sz="1600" dirty="0" smtClean="0"/>
              <a:t>Wie?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PNG / JPEG Optimierung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400" dirty="0" smtClean="0"/>
              <a:t>Entfernung </a:t>
            </a:r>
            <a:r>
              <a:rPr lang="de-DE" sz="1400" dirty="0" smtClean="0"/>
              <a:t>unnötiger Metadaten und </a:t>
            </a:r>
            <a:r>
              <a:rPr lang="de-DE" sz="1400" dirty="0" smtClean="0"/>
              <a:t>Farbprofile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000" dirty="0" smtClean="0"/>
              <a:t>(Guide: </a:t>
            </a:r>
            <a:r>
              <a:rPr lang="de-DE" sz="1000" dirty="0" smtClean="0">
                <a:hlinkClick r:id="rId6"/>
              </a:rPr>
              <a:t>http://</a:t>
            </a:r>
            <a:r>
              <a:rPr lang="de-DE" sz="1000" dirty="0" smtClean="0">
                <a:hlinkClick r:id="rId6"/>
              </a:rPr>
              <a:t>optipng.sourceforge.net/pngtech/optipng.html</a:t>
            </a:r>
            <a:r>
              <a:rPr lang="de-DE" sz="1000" dirty="0" smtClean="0"/>
              <a:t> ) 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Einsatz </a:t>
            </a:r>
            <a:r>
              <a:rPr lang="de-DE" sz="1600" dirty="0" smtClean="0"/>
              <a:t>von Progressive JPEG </a:t>
            </a:r>
            <a:r>
              <a:rPr lang="de-DE" sz="1600" dirty="0" smtClean="0"/>
              <a:t>vs. </a:t>
            </a:r>
            <a:r>
              <a:rPr lang="de-DE" sz="1600" dirty="0" err="1" smtClean="0"/>
              <a:t>Baseline</a:t>
            </a:r>
            <a:r>
              <a:rPr lang="de-DE" sz="1600" dirty="0" smtClean="0"/>
              <a:t> JPEG 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000" dirty="0" smtClean="0"/>
              <a:t>(Interessantes Experiment: </a:t>
            </a:r>
            <a:r>
              <a:rPr lang="de-DE" sz="1000" dirty="0" smtClean="0">
                <a:hlinkClick r:id="rId7"/>
              </a:rPr>
              <a:t>http://yuiblog.com/blog/2008/12/05/imageopt-4/</a:t>
            </a:r>
            <a:r>
              <a:rPr lang="de-DE" sz="1000" dirty="0" smtClean="0"/>
              <a:t>)</a:t>
            </a:r>
            <a:r>
              <a:rPr lang="de-DE" sz="1600" dirty="0" smtClean="0"/>
              <a:t> 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000" dirty="0" smtClean="0"/>
              <a:t>(Am Beispiel von WPT: </a:t>
            </a:r>
            <a:r>
              <a:rPr lang="de-DE" sz="1000" dirty="0" smtClean="0">
                <a:hlinkClick r:id="rId8"/>
              </a:rPr>
              <a:t>http</a:t>
            </a:r>
            <a:r>
              <a:rPr lang="de-DE" sz="1000" dirty="0" smtClean="0">
                <a:hlinkClick r:id="rId8"/>
              </a:rPr>
              <a:t>://blog.patrickmeenan.com/2013/06/progressive-jpegs-ftw.html</a:t>
            </a:r>
            <a:r>
              <a:rPr lang="de-DE" sz="1000" dirty="0" smtClean="0"/>
              <a:t>)</a:t>
            </a:r>
            <a:endParaRPr lang="de-DE" sz="1000" dirty="0" smtClean="0"/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SVG Optimierung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400" dirty="0" smtClean="0"/>
              <a:t>Entfernung unnötiger </a:t>
            </a:r>
            <a:r>
              <a:rPr lang="de-DE" sz="1400" dirty="0" smtClean="0"/>
              <a:t>Metadaten, Kommentare und XML Namensräume + Datei </a:t>
            </a:r>
            <a:r>
              <a:rPr lang="de-DE" sz="1400" dirty="0" err="1" smtClean="0"/>
              <a:t>komprimierung</a:t>
            </a:r>
            <a:endParaRPr lang="de-DE" sz="1400" dirty="0" smtClean="0"/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000" dirty="0" smtClean="0"/>
              <a:t>(z.B. mit SVGO)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Das </a:t>
            </a:r>
            <a:r>
              <a:rPr lang="de-DE" sz="1600" dirty="0" smtClean="0"/>
              <a:t>Nichtsenden einer Bilddatei ist immer 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600" dirty="0" smtClean="0"/>
              <a:t>	schneller </a:t>
            </a:r>
            <a:r>
              <a:rPr lang="de-DE" sz="1600" dirty="0" smtClean="0"/>
              <a:t>als das Senden  Caching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endParaRPr lang="de-DE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13438525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44 -0.01504 L -1.20087 -0.015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1319 L -2.08281 -0.0131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44 -0.01319 L -2.90972 -0.0131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/>
      <p:bldP spid="17" grpId="2"/>
      <p:bldP spid="20" grpId="1"/>
      <p:bldP spid="20" grpId="2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317927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4" y="3739871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317927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</a:t>
            </a:r>
            <a:r>
              <a:rPr lang="de-DE" dirty="0" smtClean="0"/>
              <a:t>(z.B. mit </a:t>
            </a:r>
            <a:r>
              <a:rPr lang="de-DE" dirty="0" err="1" smtClean="0">
                <a:hlinkClick r:id="rId4"/>
              </a:rPr>
              <a:t>jpegtran</a:t>
            </a:r>
            <a:r>
              <a:rPr lang="de-DE" dirty="0" smtClean="0"/>
              <a:t>)</a:t>
            </a:r>
            <a:r>
              <a:rPr lang="de-DE" dirty="0"/>
              <a:t/>
            </a:r>
            <a:br>
              <a:rPr lang="de-DE" dirty="0"/>
            </a:br>
            <a:r>
              <a:rPr lang="de-DE" sz="1100" dirty="0">
                <a:hlinkClick r:id="rId5"/>
              </a:rPr>
              <a:t>https://</a:t>
            </a:r>
            <a:r>
              <a:rPr lang="de-DE" sz="1100" dirty="0" smtClean="0">
                <a:hlinkClick r:id="rId5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6"/>
              </a:rPr>
              <a:t>http</a:t>
            </a:r>
            <a:r>
              <a:rPr lang="de-DE" sz="1100" dirty="0">
                <a:hlinkClick r:id="rId6"/>
              </a:rPr>
              <a:t>://trimage.org</a:t>
            </a:r>
            <a:r>
              <a:rPr lang="de-DE" sz="1100" dirty="0" smtClean="0">
                <a:hlinkClick r:id="rId6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6" y="3734697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35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3438525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Bildoptimierung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9728" y="1700808"/>
            <a:ext cx="6644640" cy="343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feld 17"/>
          <p:cNvSpPr txBox="1"/>
          <p:nvPr/>
        </p:nvSpPr>
        <p:spPr>
          <a:xfrm>
            <a:off x="818059" y="5157192"/>
            <a:ext cx="7416824" cy="28803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smtClean="0">
                <a:hlinkClick r:id="rId4"/>
              </a:rPr>
              <a:t>https</a:t>
            </a:r>
            <a:r>
              <a:rPr lang="de-DE" sz="1000" dirty="0" smtClean="0">
                <a:hlinkClick r:id="rId4"/>
              </a:rPr>
              <a:t>://</a:t>
            </a:r>
            <a:r>
              <a:rPr lang="de-DE" sz="1000" dirty="0" smtClean="0">
                <a:hlinkClick r:id="rId4"/>
              </a:rPr>
              <a:t>developers.google.com/web/fundamentals/performance/optimizing-content-efficiency/image-optimization?hl=de</a:t>
            </a:r>
            <a:r>
              <a:rPr lang="de-DE" sz="1000" dirty="0" smtClean="0"/>
              <a:t> </a:t>
            </a:r>
            <a:endParaRPr lang="de-DE" sz="1000" dirty="0" smtClean="0"/>
          </a:p>
        </p:txBody>
      </p:sp>
    </p:spTree>
    <p:extLst>
      <p:ext uri="{BB962C8B-B14F-4D97-AF65-F5344CB8AC3E}">
        <p14:creationId xmlns="" xmlns:p14="http://schemas.microsoft.com/office/powerpoint/2010/main" val="13438525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37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38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39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512" y="0"/>
            <a:ext cx="9182101" cy="6858000"/>
          </a:xfrm>
          <a:prstGeom prst="rect">
            <a:avLst/>
          </a:prstGeom>
        </p:spPr>
      </p:pic>
      <p:pic>
        <p:nvPicPr>
          <p:cNvPr id="1028" name="Picture 4" descr="http://media.zenfs.com/en-US/video/video.pd2upload.com/video.yahoofinance.com%403bcfac20-8f43-37ec-9953-38e6cd43ac92_FU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485"/>
          <a:stretch/>
        </p:blipFill>
        <p:spPr bwMode="auto">
          <a:xfrm>
            <a:off x="2976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mart web performance optimization case stud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64" y="878869"/>
            <a:ext cx="6624736" cy="49263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010904" y="6453336"/>
            <a:ext cx="8025592" cy="404664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>
                <a:solidFill>
                  <a:srgbClr val="ECF0F1"/>
                </a:solidFill>
              </a:rPr>
              <a:t>Quelle: </a:t>
            </a:r>
            <a:r>
              <a:rPr lang="de-DE" sz="1000" dirty="0" err="1" smtClean="0">
                <a:solidFill>
                  <a:srgbClr val="ECF0F1"/>
                </a:solidFill>
              </a:rPr>
              <a:t>Walmart</a:t>
            </a:r>
            <a:r>
              <a:rPr lang="de-DE" sz="1000" dirty="0" smtClean="0">
                <a:solidFill>
                  <a:srgbClr val="ECF0F1"/>
                </a:solidFill>
              </a:rPr>
              <a:t> 2012</a:t>
            </a:r>
            <a:br>
              <a:rPr lang="de-DE" sz="1000" dirty="0" smtClean="0">
                <a:solidFill>
                  <a:srgbClr val="ECF0F1"/>
                </a:solidFill>
              </a:rPr>
            </a:br>
            <a:r>
              <a:rPr lang="de-DE" sz="1000" dirty="0" smtClean="0">
                <a:solidFill>
                  <a:srgbClr val="ECF0F1"/>
                </a:solidFill>
              </a:rPr>
              <a:t>http</a:t>
            </a:r>
            <a:r>
              <a:rPr lang="de-DE" sz="1000" dirty="0">
                <a:solidFill>
                  <a:srgbClr val="ECF0F1"/>
                </a:solidFill>
              </a:rPr>
              <a:t>://www.webperformancetoday.com/2012/02/28/4-awesome-slides-showing-how-page-speed-correlates-to-business-metrics-at-walmart-com/</a:t>
            </a:r>
            <a:endParaRPr lang="de-DE" sz="1000" dirty="0" smtClean="0">
              <a:solidFill>
                <a:srgbClr val="ECF0F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9512" y="216024"/>
            <a:ext cx="4104456" cy="1916832"/>
          </a:xfrm>
          <a:prstGeom prst="rect">
            <a:avLst/>
          </a:prstGeom>
          <a:solidFill>
            <a:srgbClr val="2B2B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5400" dirty="0" smtClean="0">
                <a:solidFill>
                  <a:srgbClr val="ECF0F1"/>
                </a:solidFill>
              </a:rPr>
              <a:t>=</a:t>
            </a:r>
          </a:p>
        </p:txBody>
      </p:sp>
      <p:sp>
        <p:nvSpPr>
          <p:cNvPr id="12" name="Pfeil nach rechts 11"/>
          <p:cNvSpPr/>
          <p:nvPr/>
        </p:nvSpPr>
        <p:spPr>
          <a:xfrm rot="19710070">
            <a:off x="650211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Steigende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Ladezeiten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555776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Sinkende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Verkaufszahlen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 rot="2716055">
            <a:off x="2948616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6" name="Ovale Legende 15"/>
          <p:cNvSpPr/>
          <p:nvPr/>
        </p:nvSpPr>
        <p:spPr>
          <a:xfrm>
            <a:off x="4283969" y="44624"/>
            <a:ext cx="3932568" cy="871304"/>
          </a:xfrm>
          <a:prstGeom prst="wedgeEllipseCallout">
            <a:avLst>
              <a:gd name="adj1" fmla="val 12754"/>
              <a:gd name="adj2" fmla="val 601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err="1">
                <a:solidFill>
                  <a:schemeClr val="accent2">
                    <a:lumMod val="25000"/>
                  </a:schemeClr>
                </a:solidFill>
              </a:rPr>
              <a:t>Conversion</a:t>
            </a:r>
            <a:r>
              <a:rPr lang="de-DE" sz="1600" b="1" dirty="0">
                <a:solidFill>
                  <a:schemeClr val="accent2">
                    <a:lumMod val="25000"/>
                  </a:schemeClr>
                </a:solidFill>
              </a:rPr>
              <a:t> rate</a:t>
            </a:r>
            <a:r>
              <a:rPr lang="de-DE" sz="1600" dirty="0">
                <a:solidFill>
                  <a:schemeClr val="accent2">
                    <a:lumMod val="25000"/>
                  </a:schemeClr>
                </a:solidFill>
              </a:rPr>
              <a:t>: Anteil der User, die zu Käufern werden </a:t>
            </a:r>
          </a:p>
        </p:txBody>
      </p:sp>
    </p:spTree>
    <p:extLst>
      <p:ext uri="{BB962C8B-B14F-4D97-AF65-F5344CB8AC3E}">
        <p14:creationId xmlns="" xmlns:p14="http://schemas.microsoft.com/office/powerpoint/2010/main" val="11817411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2" grpId="0" animBg="1"/>
      <p:bldP spid="14" grpId="0"/>
      <p:bldP spid="20" grpId="0"/>
      <p:bldP spid="21" grpId="0" animBg="1"/>
      <p:bldP spid="16" grpId="0" animBg="1"/>
      <p:bldP spid="1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40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273843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43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45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47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48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49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7754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685584" y="-18700"/>
            <a:ext cx="9157754" cy="6858000"/>
          </a:xfrm>
          <a:prstGeom prst="rect">
            <a:avLst/>
          </a:prstGeom>
        </p:spPr>
      </p:pic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63398752"/>
              </p:ext>
            </p:extLst>
          </p:nvPr>
        </p:nvGraphicFramePr>
        <p:xfrm>
          <a:off x="0" y="2636912"/>
          <a:ext cx="914400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260070" y="2579648"/>
            <a:ext cx="4313294" cy="1661304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3805180"/>
            <a:ext cx="9144000" cy="59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 mit </a:t>
            </a:r>
            <a:r>
              <a:rPr lang="en-US" sz="2400" dirty="0" err="1" smtClean="0">
                <a:solidFill>
                  <a:schemeClr val="bg1"/>
                </a:solidFill>
              </a:rPr>
              <a:t>künstlich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verzögerten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Ladezeiten</a:t>
            </a:r>
            <a:r>
              <a:rPr lang="en-US" sz="2400" dirty="0" smtClean="0">
                <a:solidFill>
                  <a:schemeClr val="bg1"/>
                </a:solidFill>
              </a:rPr>
              <a:t> von </a:t>
            </a:r>
            <a:r>
              <a:rPr lang="en-US" sz="2400" dirty="0" err="1" smtClean="0">
                <a:solidFill>
                  <a:schemeClr val="bg1"/>
                </a:solidFill>
              </a:rPr>
              <a:t>bis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zu</a:t>
            </a:r>
            <a:r>
              <a:rPr lang="en-US" sz="2400" dirty="0" smtClean="0">
                <a:solidFill>
                  <a:schemeClr val="bg1"/>
                </a:solidFill>
              </a:rPr>
              <a:t> 2000ms</a:t>
            </a:r>
          </a:p>
        </p:txBody>
      </p:sp>
      <p:sp>
        <p:nvSpPr>
          <p:cNvPr id="17" name="Rechteck 16"/>
          <p:cNvSpPr/>
          <p:nvPr/>
        </p:nvSpPr>
        <p:spPr>
          <a:xfrm>
            <a:off x="1043608" y="6428230"/>
            <a:ext cx="8100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="" xmlns:p14="http://schemas.microsoft.com/office/powerpoint/2010/main" val="14596671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018 0.65371 L 1.05799 0.00278 " pathEditMode="fixed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99 0.00278 L 0.77448 -0.36481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-1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9777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42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5" grpId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57413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62090">
        <p:fade/>
      </p:transition>
    </mc:Choice>
    <mc:Fallback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51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52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2802418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86172">
        <p:fade/>
      </p:transition>
    </mc:Choice>
    <mc:Fallback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53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0761173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48257">
        <p:fade/>
      </p:transition>
    </mc:Choice>
    <mc:Fallback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73692"/>
          </a:xfrm>
          <a:prstGeom prst="rect">
            <a:avLst/>
          </a:prstGeom>
        </p:spPr>
      </p:pic>
      <p:pic>
        <p:nvPicPr>
          <p:cNvPr id="3074" name="Picture 2" descr="http://www.wellshine.co.uk/2013/wp-content/uploads/2014/07/Cleaners-Aberde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4644008" y="6209927"/>
            <a:ext cx="4104456" cy="6480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Aberdeen, </a:t>
            </a:r>
            <a:r>
              <a:rPr lang="en-US" sz="3200" dirty="0" err="1" smtClean="0">
                <a:solidFill>
                  <a:schemeClr val="bg1"/>
                </a:solidFill>
              </a:rPr>
              <a:t>Schottland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1520" y="1052736"/>
            <a:ext cx="8712968" cy="1188132"/>
          </a:xfrm>
          <a:prstGeom prst="rect">
            <a:avLst/>
          </a:prstGeom>
          <a:solidFill>
            <a:srgbClr val="3833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en-US" sz="1600" dirty="0" smtClean="0">
                <a:solidFill>
                  <a:schemeClr val="bg1"/>
                </a:solidFill>
              </a:rPr>
              <a:t>Die Aberdeen Research Group </a:t>
            </a:r>
            <a:r>
              <a:rPr lang="en-US" sz="1600" dirty="0" err="1" smtClean="0">
                <a:solidFill>
                  <a:schemeClr val="bg1"/>
                </a:solidFill>
              </a:rPr>
              <a:t>führte</a:t>
            </a:r>
            <a:r>
              <a:rPr lang="en-US" sz="1600" dirty="0" smtClean="0">
                <a:solidFill>
                  <a:schemeClr val="bg1"/>
                </a:solidFill>
              </a:rPr>
              <a:t> 2009 </a:t>
            </a:r>
            <a:r>
              <a:rPr lang="en-US" sz="1600" dirty="0" err="1" smtClean="0">
                <a:solidFill>
                  <a:schemeClr val="bg1"/>
                </a:solidFill>
              </a:rPr>
              <a:t>ein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Studie</a:t>
            </a:r>
            <a:r>
              <a:rPr lang="en-US" sz="1600" dirty="0" smtClean="0">
                <a:solidFill>
                  <a:schemeClr val="bg1"/>
                </a:solidFill>
              </a:rPr>
              <a:t> mit </a:t>
            </a:r>
            <a:r>
              <a:rPr lang="en-US" sz="1600" dirty="0">
                <a:solidFill>
                  <a:schemeClr val="bg1"/>
                </a:solidFill>
              </a:rPr>
              <a:t>160 </a:t>
            </a:r>
            <a:r>
              <a:rPr lang="en-US" sz="1600" dirty="0" err="1">
                <a:solidFill>
                  <a:schemeClr val="bg1"/>
                </a:solidFill>
              </a:rPr>
              <a:t>Organisationen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durch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680" y="1052736"/>
            <a:ext cx="1577839" cy="11881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89262" y="3861048"/>
            <a:ext cx="883748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Sekunde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Verzögerug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der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Ladezeit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führte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</a:t>
            </a:r>
            <a:r>
              <a:rPr lang="en-US" sz="3200" dirty="0"/>
              <a:t>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Umsatz</a:t>
            </a:r>
            <a:endParaRPr lang="en-US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Seitenaufrufe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geringere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Kundenzufriedenheit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275856" y="6381328"/>
            <a:ext cx="5814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="" xmlns:p14="http://schemas.microsoft.com/office/powerpoint/2010/main" val="36778931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8940954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8486065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42533" y="550006"/>
            <a:ext cx="8293963" cy="324000"/>
          </a:xfrm>
        </p:spPr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>
                  <p14:trim end="2894"/>
                </p14:media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084735" y="577552"/>
            <a:ext cx="7938937" cy="6019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513056" y="605740"/>
            <a:ext cx="1797225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15616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45487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</a:t>
            </a:r>
            <a:r>
              <a:rPr lang="en-US" sz="1200" dirty="0">
                <a:solidFill>
                  <a:srgbClr val="2ECC71"/>
                </a:solidFill>
              </a:rPr>
              <a:t>optimierter Shop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95936" y="605740"/>
            <a:ext cx="2224456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optimierter Shop</a:t>
            </a:r>
          </a:p>
        </p:txBody>
      </p:sp>
      <p:sp>
        <p:nvSpPr>
          <p:cNvPr id="14" name="Rechteck 13"/>
          <p:cNvSpPr/>
          <p:nvPr/>
        </p:nvSpPr>
        <p:spPr>
          <a:xfrm>
            <a:off x="6355231" y="605740"/>
            <a:ext cx="2781576" cy="30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300192" y="3689520"/>
            <a:ext cx="2771801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182601" y="4581128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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00864" y="1521123"/>
            <a:ext cx="426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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699792" y="3049424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0" name="Rechteck 29"/>
          <p:cNvSpPr/>
          <p:nvPr/>
        </p:nvSpPr>
        <p:spPr>
          <a:xfrm>
            <a:off x="2699792" y="5733256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Auswirkung einer Performanceoptimierung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 cstate="print"/>
          <a:srcRect r="388"/>
          <a:stretch/>
        </p:blipFill>
        <p:spPr>
          <a:xfrm>
            <a:off x="10789" y="580140"/>
            <a:ext cx="9136807" cy="625391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>
                <a:solidFill>
                  <a:schemeClr val="bg1"/>
                </a:solidFill>
              </a:rPr>
              <a:t>Seite </a:t>
            </a:r>
            <a:fld id="{26F0CC0A-7687-4B44-955F-AD67B8EF3E28}" type="slidenum">
              <a:rPr lang="de-DE" smtClean="0">
                <a:solidFill>
                  <a:schemeClr val="bg1"/>
                </a:solidFill>
              </a:rPr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62641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9" grpId="0"/>
      <p:bldP spid="30" grpId="0"/>
    </p:bldLst>
  </p:timing>
  <p:extLst mod="1">
    <p:ext uri="{E180D4A7-C9FB-4DFB-919C-405C955672EB}">
      <p14:showEvtLst xmlns="" xmlns:p14="http://schemas.microsoft.com/office/powerpoint/2010/main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2142</Words>
  <Application>Microsoft Office PowerPoint</Application>
  <PresentationFormat>Bildschirmpräsentation (4:3)</PresentationFormat>
  <Paragraphs>642</Paragraphs>
  <Slides>53</Slides>
  <Notes>28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4" baseType="lpstr">
      <vt:lpstr>Default Theme</vt:lpstr>
      <vt:lpstr>Performance Hackathon</vt:lpstr>
      <vt:lpstr>Folie 2</vt:lpstr>
      <vt:lpstr>Folie 3</vt:lpstr>
      <vt:lpstr>Folie 4</vt:lpstr>
      <vt:lpstr>Folie 5</vt:lpstr>
      <vt:lpstr>Folie 6</vt:lpstr>
      <vt:lpstr>Performance-Hackathon</vt:lpstr>
      <vt:lpstr>Performance-Hackathon</vt:lpstr>
      <vt:lpstr>Auswirkung einer Performanceoptimierung</vt:lpstr>
      <vt:lpstr>Folie 10</vt:lpstr>
      <vt:lpstr>Performance Bookmarklet</vt:lpstr>
      <vt:lpstr>Demo: Developer Tools im Chrome</vt:lpstr>
      <vt:lpstr>Demo: Chrome Remote Debugging</vt:lpstr>
      <vt:lpstr>Demo: Web Developer Extension FF/Chrome</vt:lpstr>
      <vt:lpstr>Performance-Hackathon</vt:lpstr>
      <vt:lpstr>Optimierung…</vt:lpstr>
      <vt:lpstr>Folie 17</vt:lpstr>
      <vt:lpstr>Performance-Hackathon</vt:lpstr>
      <vt:lpstr>Performance-Hackathon</vt:lpstr>
      <vt:lpstr>Demo: OpenSpeedMonitor Messung</vt:lpstr>
      <vt:lpstr>Performance-Hackathon</vt:lpstr>
      <vt:lpstr>Folie 22</vt:lpstr>
      <vt:lpstr>Optimierung…</vt:lpstr>
      <vt:lpstr>Performance-Hackathon</vt:lpstr>
      <vt:lpstr>Performance-Hackathon</vt:lpstr>
      <vt:lpstr>Performance-Hackathon</vt:lpstr>
      <vt:lpstr>Performance-Hackathon</vt:lpstr>
      <vt:lpstr>Optimierung…</vt:lpstr>
      <vt:lpstr>Performance-Hackathon</vt:lpstr>
      <vt:lpstr>Performance-Hackathon</vt:lpstr>
      <vt:lpstr>Performance-Hackathon</vt:lpstr>
      <vt:lpstr>Performance-Hackathon</vt:lpstr>
      <vt:lpstr>Performance-Hackathon</vt:lpstr>
      <vt:lpstr>Optimierung …</vt:lpstr>
      <vt:lpstr>Optimierung …</vt:lpstr>
      <vt:lpstr>Performance Hackathon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ccohen</cp:lastModifiedBy>
  <cp:revision>252</cp:revision>
  <dcterms:created xsi:type="dcterms:W3CDTF">2015-03-16T14:56:35Z</dcterms:created>
  <dcterms:modified xsi:type="dcterms:W3CDTF">2015-07-06T12:30:50Z</dcterms:modified>
</cp:coreProperties>
</file>